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7" r:id="rId2"/>
    <p:sldId id="257" r:id="rId3"/>
    <p:sldId id="357" r:id="rId4"/>
    <p:sldId id="362" r:id="rId5"/>
    <p:sldId id="363" r:id="rId6"/>
    <p:sldId id="369" r:id="rId7"/>
    <p:sldId id="364" r:id="rId8"/>
    <p:sldId id="359" r:id="rId9"/>
    <p:sldId id="361" r:id="rId10"/>
    <p:sldId id="365" r:id="rId11"/>
    <p:sldId id="366" r:id="rId12"/>
    <p:sldId id="367" r:id="rId13"/>
    <p:sldId id="368" r:id="rId14"/>
    <p:sldId id="370" r:id="rId15"/>
    <p:sldId id="371" r:id="rId16"/>
    <p:sldId id="372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5E94"/>
    <a:srgbClr val="D55FA0"/>
    <a:srgbClr val="9E004B"/>
    <a:srgbClr val="9AFFD7"/>
    <a:srgbClr val="7A97FC"/>
    <a:srgbClr val="7CCEAD"/>
    <a:srgbClr val="8DA9E0"/>
    <a:srgbClr val="869ED2"/>
    <a:srgbClr val="67AB8F"/>
    <a:srgbClr val="DD94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33" autoAdjust="0"/>
    <p:restoredTop sz="94660"/>
  </p:normalViewPr>
  <p:slideViewPr>
    <p:cSldViewPr snapToGrid="0" snapToObjects="1">
      <p:cViewPr>
        <p:scale>
          <a:sx n="68" d="100"/>
          <a:sy n="68" d="100"/>
        </p:scale>
        <p:origin x="-216" y="-1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6" d="100"/>
        <a:sy n="10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845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040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45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69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77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65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23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918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823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932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81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solidFill>
            <a:srgbClr val="FFFFFF"/>
          </a:solidFill>
          <a:ln w="38100" cmpd="sng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solidFill>
            <a:srgbClr val="FFFFFF"/>
          </a:solidFill>
          <a:ln w="38100" cmpd="sng">
            <a:solidFill>
              <a:srgbClr val="000000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3B82E-692F-834A-9754-308AA77C736C}" type="datetimeFigureOut">
              <a:rPr lang="en-US" smtClean="0"/>
              <a:t>2/2/20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4683A-A3EB-4744-9A1E-B2C8E682EF3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6505720" y="6641369"/>
            <a:ext cx="26943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 dirty="0" smtClean="0"/>
              <a:t>The Daring English Teacher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71053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800" b="1" kern="1200">
          <a:ln w="12700">
            <a:solidFill>
              <a:schemeClr val="bg1"/>
            </a:solidFill>
          </a:ln>
          <a:solidFill>
            <a:schemeClr val="tx1"/>
          </a:solidFill>
          <a:effectLst>
            <a:glow rad="101600">
              <a:schemeClr val="bg1"/>
            </a:glow>
            <a:outerShdw blurRad="50800" dist="38100" dir="2700000" algn="tl" rotWithShape="0">
              <a:srgbClr val="F55E94"/>
            </a:outerShdw>
          </a:effectLst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1430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 rot="21040948">
            <a:off x="142308" y="1401960"/>
            <a:ext cx="4816950" cy="1470025"/>
          </a:xfrm>
          <a:prstGeom prst="rect">
            <a:avLst/>
          </a:prstGeom>
          <a:noFill/>
          <a:ln w="38100" cmpd="sng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b="1" kern="1200">
                <a:ln w="1270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srgbClr val="9E004B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dist">
              <a:lnSpc>
                <a:spcPct val="80000"/>
              </a:lnSpc>
            </a:pPr>
            <a:r>
              <a:rPr lang="en-US" sz="12900" b="0" spc="-150" dirty="0" smtClean="0">
                <a:ln w="19050">
                  <a:solidFill>
                    <a:srgbClr val="F55E94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99000"/>
                    </a:schemeClr>
                  </a:outerShdw>
                </a:effectLst>
                <a:latin typeface="KG Sorry Not Sorry Chub"/>
                <a:cs typeface="KG Sorry Not Sorry Chub"/>
              </a:rPr>
              <a:t>Parts of </a:t>
            </a:r>
            <a:r>
              <a:rPr lang="en-US" sz="13000" b="0" spc="-150" dirty="0" smtClean="0">
                <a:ln w="19050">
                  <a:solidFill>
                    <a:srgbClr val="F55E94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99000"/>
                    </a:schemeClr>
                  </a:outerShdw>
                </a:effectLst>
                <a:latin typeface="KG Sorry Not Sorry Chub"/>
                <a:cs typeface="KG Sorry Not Sorry Chub"/>
              </a:rPr>
              <a:t/>
            </a:r>
            <a:br>
              <a:rPr lang="en-US" sz="13000" b="0" spc="-150" dirty="0" smtClean="0">
                <a:ln w="19050">
                  <a:solidFill>
                    <a:srgbClr val="F55E94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99000"/>
                    </a:schemeClr>
                  </a:outerShdw>
                </a:effectLst>
                <a:latin typeface="KG Sorry Not Sorry Chub"/>
                <a:cs typeface="KG Sorry Not Sorry Chub"/>
              </a:rPr>
            </a:br>
            <a:r>
              <a:rPr lang="en-US" sz="15600" b="0" spc="-150" dirty="0" smtClean="0">
                <a:ln w="19050">
                  <a:solidFill>
                    <a:srgbClr val="F55E94"/>
                  </a:solidFill>
                </a:ln>
                <a:effectLst>
                  <a:glow rad="101600">
                    <a:schemeClr val="bg1"/>
                  </a:glow>
                  <a:outerShdw blurRad="50800" dist="38100" dir="2700000" algn="tl" rotWithShape="0">
                    <a:schemeClr val="tx1">
                      <a:alpha val="99000"/>
                    </a:schemeClr>
                  </a:outerShdw>
                </a:effectLst>
                <a:latin typeface="KG Sorry Not Sorry Chub"/>
                <a:cs typeface="KG Sorry Not Sorry Chub"/>
              </a:rPr>
              <a:t>Speech</a:t>
            </a:r>
            <a:endParaRPr lang="en-US" sz="13000" b="0" spc="-150" dirty="0">
              <a:ln w="19050">
                <a:solidFill>
                  <a:srgbClr val="F55E94"/>
                </a:solidFill>
              </a:ln>
              <a:effectLst>
                <a:glow rad="101600">
                  <a:schemeClr val="bg1"/>
                </a:glow>
                <a:outerShdw blurRad="50800" dist="38100" dir="2700000" algn="tl" rotWithShape="0">
                  <a:schemeClr val="tx1">
                    <a:alpha val="99000"/>
                  </a:schemeClr>
                </a:outerShdw>
              </a:effectLst>
              <a:latin typeface="KG Sorry Not Sorry Chub"/>
              <a:cs typeface="KG Sorry Not Sorry Chub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424263"/>
            <a:ext cx="9144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200" b="1" dirty="0" smtClean="0">
                <a:effectLst>
                  <a:glow rad="101600">
                    <a:schemeClr val="bg1"/>
                  </a:glow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KG Eliza Schuyler Script"/>
                <a:cs typeface="KG Eliza Schuyler Script"/>
              </a:rPr>
              <a:t>Interjections</a:t>
            </a:r>
            <a:endParaRPr lang="en-US" sz="11200" b="1" dirty="0">
              <a:effectLst>
                <a:glow rad="101600">
                  <a:schemeClr val="bg1"/>
                </a:glow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latin typeface="KG Eliza Schuyler Script"/>
              <a:cs typeface="KG Eliza Schuyler Scrip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14428" y="3962598"/>
            <a:ext cx="3623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/>
              <a:t>All About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077208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Interjections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it’s your turn to write with interjections! On the next slides, use the interjections in the table to complete each sentence or phrase.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340758">
            <a:off x="6760548" y="2125978"/>
            <a:ext cx="2476840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500" b="1" dirty="0">
                <a:ln w="60325">
                  <a:solidFill>
                    <a:schemeClr val="tx1"/>
                  </a:solidFill>
                </a:ln>
                <a:solidFill>
                  <a:srgbClr val="F55E94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26685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Interjections</a:t>
            </a:r>
            <a:endParaRPr lang="en-US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___________, I don’t know about that.</a:t>
            </a:r>
          </a:p>
          <a:p>
            <a:r>
              <a:rPr lang="en-US" dirty="0"/>
              <a:t>___________! You look nice in that dress.</a:t>
            </a:r>
          </a:p>
          <a:p>
            <a:r>
              <a:rPr lang="en-US" dirty="0" smtClean="0"/>
              <a:t>___________! Get out of here.</a:t>
            </a:r>
          </a:p>
          <a:p>
            <a:r>
              <a:rPr lang="en-US" dirty="0" smtClean="0"/>
              <a:t>___________! I stubbed my little toe.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153784"/>
              </p:ext>
            </p:extLst>
          </p:nvPr>
        </p:nvGraphicFramePr>
        <p:xfrm>
          <a:off x="646251" y="1975892"/>
          <a:ext cx="7757732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39433"/>
                <a:gridCol w="1939433"/>
                <a:gridCol w="1939433"/>
                <a:gridCol w="19394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hey</a:t>
                      </a:r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hmm</a:t>
                      </a:r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ouch</a:t>
                      </a:r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wow</a:t>
                      </a:r>
                      <a:endParaRPr lang="en-US" sz="32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24089" y="3817222"/>
            <a:ext cx="1223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H</a:t>
            </a:r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ey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24089" y="2630994"/>
            <a:ext cx="1615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H</a:t>
            </a:r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mm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4089" y="4394390"/>
            <a:ext cx="1615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O</a:t>
            </a:r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uch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24089" y="3258290"/>
            <a:ext cx="1615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W</a:t>
            </a:r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ow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593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Interjections</a:t>
            </a:r>
            <a:endParaRPr lang="en-US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___________! We didn’t get caught.</a:t>
            </a:r>
            <a:endParaRPr lang="en-US" dirty="0"/>
          </a:p>
          <a:p>
            <a:r>
              <a:rPr lang="en-US" dirty="0"/>
              <a:t>___________! </a:t>
            </a:r>
            <a:r>
              <a:rPr lang="en-US" dirty="0" smtClean="0"/>
              <a:t>Get out of here, fly.</a:t>
            </a:r>
            <a:endParaRPr lang="en-US" dirty="0"/>
          </a:p>
          <a:p>
            <a:r>
              <a:rPr lang="en-US" dirty="0" smtClean="0"/>
              <a:t>___________! </a:t>
            </a:r>
            <a:r>
              <a:rPr lang="en-US" dirty="0"/>
              <a:t>T</a:t>
            </a:r>
            <a:r>
              <a:rPr lang="en-US" sz="2800" dirty="0" smtClean="0"/>
              <a:t>he theater closed already.</a:t>
            </a:r>
          </a:p>
          <a:p>
            <a:r>
              <a:rPr lang="en-US" dirty="0" smtClean="0"/>
              <a:t>___________! </a:t>
            </a:r>
            <a:r>
              <a:rPr lang="en-US" sz="2800" dirty="0" smtClean="0"/>
              <a:t>I think I forgot my homework.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185464"/>
              </p:ext>
            </p:extLst>
          </p:nvPr>
        </p:nvGraphicFramePr>
        <p:xfrm>
          <a:off x="646251" y="1975892"/>
          <a:ext cx="7757732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39433"/>
                <a:gridCol w="1939433"/>
                <a:gridCol w="1939433"/>
                <a:gridCol w="19394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oh-well</a:t>
                      </a:r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phew</a:t>
                      </a:r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shoo</a:t>
                      </a:r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uh-oh</a:t>
                      </a:r>
                      <a:endParaRPr lang="en-US" sz="32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24089" y="3817222"/>
            <a:ext cx="22133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Oh-well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24089" y="2630994"/>
            <a:ext cx="1615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Phew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24089" y="4394390"/>
            <a:ext cx="22133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Uh-oh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24089" y="3258290"/>
            <a:ext cx="1615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Shoo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3125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Interjections</a:t>
            </a:r>
            <a:endParaRPr lang="en-US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We are in the library, </a:t>
            </a:r>
            <a:r>
              <a:rPr lang="en-US" dirty="0"/>
              <a:t>___________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I won my race, ___________!</a:t>
            </a:r>
            <a:endParaRPr lang="en-US" dirty="0"/>
          </a:p>
          <a:p>
            <a:r>
              <a:rPr lang="en-US" dirty="0" smtClean="0"/>
              <a:t>This sushi is gross</a:t>
            </a:r>
            <a:r>
              <a:rPr lang="en-US" sz="2800" dirty="0" smtClean="0"/>
              <a:t>, ___________!</a:t>
            </a:r>
          </a:p>
          <a:p>
            <a:r>
              <a:rPr lang="en-US" dirty="0" smtClean="0"/>
              <a:t>We forgot to lock the house, _________</a:t>
            </a:r>
            <a:r>
              <a:rPr lang="en-US" sz="2800" dirty="0" smtClean="0"/>
              <a:t>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8469939"/>
              </p:ext>
            </p:extLst>
          </p:nvPr>
        </p:nvGraphicFramePr>
        <p:xfrm>
          <a:off x="646251" y="1975892"/>
          <a:ext cx="7757732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39433"/>
                <a:gridCol w="1939433"/>
                <a:gridCol w="1939433"/>
                <a:gridCol w="19394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hooray</a:t>
                      </a:r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oops</a:t>
                      </a:r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 smtClean="0"/>
                        <a:t>shh</a:t>
                      </a:r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smtClean="0"/>
                        <a:t>yuck</a:t>
                      </a:r>
                      <a:endParaRPr lang="en-US" sz="32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288359" y="3830002"/>
            <a:ext cx="22133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yuck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60684" y="2637017"/>
            <a:ext cx="16157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err="1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shh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73402" y="4388496"/>
            <a:ext cx="22133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oops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36653" y="3251533"/>
            <a:ext cx="23974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3175">
                  <a:solidFill>
                    <a:schemeClr val="tx1"/>
                  </a:solidFill>
                </a:ln>
                <a:solidFill>
                  <a:srgbClr val="9E004B"/>
                </a:solidFill>
              </a:rPr>
              <a:t>hooray</a:t>
            </a:r>
            <a:endParaRPr lang="en-US" b="1" dirty="0">
              <a:ln w="3175">
                <a:solidFill>
                  <a:schemeClr val="tx1"/>
                </a:solidFill>
              </a:ln>
              <a:solidFill>
                <a:srgbClr val="9E00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016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acktip-1294753_1920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655215"/>
            <a:ext cx="9144000" cy="605313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230898"/>
            <a:ext cx="9144000" cy="461665"/>
          </a:xfrm>
          <a:prstGeom prst="rect">
            <a:avLst/>
          </a:prstGeom>
          <a:solidFill>
            <a:srgbClr val="F55E9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KG Sorry Not Sorry Chub"/>
                <a:cs typeface="KG Sorry Not Sorry Chub"/>
              </a:rPr>
              <a:t>Using the picture as a prompt, write a sentence that includes an interjection. </a:t>
            </a:r>
            <a:endParaRPr lang="en-US" sz="2400" dirty="0">
              <a:latin typeface="KG Sorry Not Sorry Chub"/>
              <a:cs typeface="KG Sorry Not Sorry Chub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87898"/>
            <a:ext cx="9144000" cy="1143000"/>
          </a:xfrm>
        </p:spPr>
        <p:txBody>
          <a:bodyPr/>
          <a:lstStyle/>
          <a:p>
            <a:r>
              <a:rPr lang="en-US" dirty="0" smtClean="0"/>
              <a:t>Write with Interjections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7146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ater-3224286_1920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636541"/>
            <a:ext cx="9144000" cy="609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230898"/>
            <a:ext cx="9144000" cy="461665"/>
          </a:xfrm>
          <a:prstGeom prst="rect">
            <a:avLst/>
          </a:prstGeom>
          <a:solidFill>
            <a:srgbClr val="F55E9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KG Sorry Not Sorry Chub"/>
                <a:cs typeface="KG Sorry Not Sorry Chub"/>
              </a:rPr>
              <a:t>Using the picture as a prompt, write a sentence that includes an interjection. </a:t>
            </a:r>
            <a:endParaRPr lang="en-US" sz="2400" dirty="0">
              <a:latin typeface="KG Sorry Not Sorry Chub"/>
              <a:cs typeface="KG Sorry Not Sorry Chub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87898"/>
            <a:ext cx="9144000" cy="1143000"/>
          </a:xfrm>
        </p:spPr>
        <p:txBody>
          <a:bodyPr/>
          <a:lstStyle/>
          <a:p>
            <a:r>
              <a:rPr lang="en-US" dirty="0" smtClean="0"/>
              <a:t>Write with Interjections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193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iraffe-3035354_1920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30898"/>
            <a:ext cx="9144000" cy="59626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230898"/>
            <a:ext cx="9144000" cy="461665"/>
          </a:xfrm>
          <a:prstGeom prst="rect">
            <a:avLst/>
          </a:prstGeom>
          <a:solidFill>
            <a:srgbClr val="F55E9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KG Sorry Not Sorry Chub"/>
                <a:cs typeface="KG Sorry Not Sorry Chub"/>
              </a:rPr>
              <a:t>Using the picture as a prompt, write a sentence that includes an interjection. </a:t>
            </a:r>
            <a:endParaRPr lang="en-US" sz="2400" dirty="0">
              <a:latin typeface="KG Sorry Not Sorry Chub"/>
              <a:cs typeface="KG Sorry Not Sorry Chub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87898"/>
            <a:ext cx="9144000" cy="1143000"/>
          </a:xfrm>
        </p:spPr>
        <p:txBody>
          <a:bodyPr/>
          <a:lstStyle/>
          <a:p>
            <a:r>
              <a:rPr lang="en-US" dirty="0" smtClean="0"/>
              <a:t>Write with Interjections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49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Interjections</a:t>
            </a:r>
            <a:endParaRPr lang="en-US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 smtClean="0"/>
              <a:t>An interjection is an abrupt remark or exclamation that is made as an aside or interruption.</a:t>
            </a:r>
          </a:p>
          <a:p>
            <a:r>
              <a:rPr lang="en-US" dirty="0" smtClean="0"/>
              <a:t>Interjections may be words or phrases.</a:t>
            </a:r>
          </a:p>
          <a:p>
            <a:r>
              <a:rPr lang="en-US" sz="3100" dirty="0" smtClean="0"/>
              <a:t>Think of the </a:t>
            </a:r>
            <a:r>
              <a:rPr lang="en-US" sz="3100" smtClean="0"/>
              <a:t>interjection </a:t>
            </a:r>
            <a:r>
              <a:rPr lang="en-US" sz="3100" smtClean="0"/>
              <a:t>as </a:t>
            </a:r>
            <a:r>
              <a:rPr lang="en-US" sz="3100" dirty="0" smtClean="0"/>
              <a:t>an emotion or </a:t>
            </a:r>
            <a:r>
              <a:rPr lang="en-US" sz="3100" smtClean="0"/>
              <a:t>reaction </a:t>
            </a:r>
            <a:r>
              <a:rPr lang="en-US" sz="3100" smtClean="0"/>
              <a:t>inserted </a:t>
            </a:r>
            <a:r>
              <a:rPr lang="en-US" sz="3100" dirty="0" smtClean="0"/>
              <a:t>into a sentence</a:t>
            </a:r>
            <a:r>
              <a:rPr lang="en-US" dirty="0" smtClean="0"/>
              <a:t>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661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Interjections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Commonly Used Interjections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sz="3100" dirty="0" smtClean="0"/>
              <a:t>Interjections are words that </a:t>
            </a:r>
          </a:p>
          <a:p>
            <a:pPr marL="0" indent="0">
              <a:buNone/>
            </a:pPr>
            <a:r>
              <a:rPr lang="en-US" sz="3100" dirty="0" smtClean="0"/>
              <a:t>convey emotion or show sound.</a:t>
            </a:r>
            <a:endParaRPr lang="en-US" sz="31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121066"/>
              </p:ext>
            </p:extLst>
          </p:nvPr>
        </p:nvGraphicFramePr>
        <p:xfrm>
          <a:off x="718665" y="2181304"/>
          <a:ext cx="7704000" cy="2377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40800"/>
                <a:gridCol w="1540800"/>
                <a:gridCol w="1540800"/>
                <a:gridCol w="1540800"/>
                <a:gridCol w="1540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oh</a:t>
                      </a:r>
                      <a:endParaRPr lang="en-US" sz="2000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hello</a:t>
                      </a:r>
                      <a:endParaRPr lang="en-US" sz="2000" dirty="0"/>
                    </a:p>
                  </a:txBody>
                  <a:tcP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ah</a:t>
                      </a:r>
                      <a:endParaRPr lang="en-US" sz="2000" dirty="0"/>
                    </a:p>
                  </a:txBody>
                  <a:tcP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oops</a:t>
                      </a:r>
                      <a:endParaRPr lang="en-US" sz="2000" dirty="0"/>
                    </a:p>
                  </a:txBody>
                  <a:tcP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darn</a:t>
                      </a:r>
                      <a:endParaRPr lang="en-US" sz="200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aha</a:t>
                      </a:r>
                      <a:endParaRPr lang="en-US" sz="2000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yes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hey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hooray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cheers</a:t>
                      </a:r>
                      <a:endParaRPr lang="en-US" sz="200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ahem</a:t>
                      </a:r>
                      <a:endParaRPr lang="en-US" sz="2000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no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shoo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uh-oh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bravo</a:t>
                      </a:r>
                      <a:endParaRPr lang="en-US" sz="200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shh</a:t>
                      </a:r>
                      <a:endParaRPr lang="en-US" sz="2000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hey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yikes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ouch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whoa</a:t>
                      </a:r>
                      <a:endParaRPr lang="en-US" sz="200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hmm</a:t>
                      </a:r>
                      <a:endParaRPr lang="en-US" sz="2000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wow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oh my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phew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boo</a:t>
                      </a:r>
                      <a:endParaRPr lang="en-US" sz="200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gee wiz</a:t>
                      </a:r>
                      <a:endParaRPr lang="en-US" sz="2000" dirty="0"/>
                    </a:p>
                  </a:txBody>
                  <a:tcPr>
                    <a:lnL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eh</a:t>
                      </a:r>
                      <a:endParaRPr lang="en-US" sz="2000" dirty="0"/>
                    </a:p>
                  </a:txBody>
                  <a:tcP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oh well</a:t>
                      </a:r>
                      <a:endParaRPr lang="en-US" sz="2000" dirty="0"/>
                    </a:p>
                  </a:txBody>
                  <a:tcP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good</a:t>
                      </a:r>
                      <a:r>
                        <a:rPr lang="en-US" sz="2000" baseline="0" dirty="0" smtClean="0"/>
                        <a:t> grief</a:t>
                      </a:r>
                      <a:endParaRPr lang="en-US" sz="2000" dirty="0"/>
                    </a:p>
                  </a:txBody>
                  <a:tcP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holy cow</a:t>
                      </a:r>
                      <a:endParaRPr lang="en-US" sz="2000" dirty="0"/>
                    </a:p>
                  </a:txBody>
                  <a:tcPr>
                    <a:lnR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3790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Interjections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Interjections are common in everyday language and informal writing.</a:t>
            </a:r>
          </a:p>
          <a:p>
            <a:endParaRPr lang="en-US" dirty="0" smtClean="0"/>
          </a:p>
          <a:p>
            <a:r>
              <a:rPr lang="en-US" dirty="0"/>
              <a:t>Interjections are usually found in dialogue.</a:t>
            </a:r>
          </a:p>
          <a:p>
            <a:endParaRPr lang="en-US" dirty="0" smtClean="0"/>
          </a:p>
          <a:p>
            <a:r>
              <a:rPr lang="en-US" b="1" dirty="0" smtClean="0"/>
              <a:t>Interjections are not usually found in formal academic writing.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610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Interjections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Usually, interjections are punctuated with an exclamation point and are set off separately from the rest of the sentence.</a:t>
            </a:r>
          </a:p>
          <a:p>
            <a:r>
              <a:rPr lang="en-US" dirty="0" smtClean="0"/>
              <a:t>Example:</a:t>
            </a:r>
          </a:p>
          <a:p>
            <a:pPr lvl="1"/>
            <a:r>
              <a:rPr lang="en-US" b="1" dirty="0" smtClean="0"/>
              <a:t>Wow</a:t>
            </a:r>
            <a:r>
              <a:rPr lang="en-US" dirty="0" smtClean="0"/>
              <a:t>! Look what I did.</a:t>
            </a:r>
          </a:p>
          <a:p>
            <a:pPr lvl="1"/>
            <a:r>
              <a:rPr lang="en-US" b="1" dirty="0" smtClean="0"/>
              <a:t>Hey! </a:t>
            </a:r>
            <a:r>
              <a:rPr lang="en-US" dirty="0" smtClean="0"/>
              <a:t>Stop copying my answer.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340758">
            <a:off x="7320813" y="2567756"/>
            <a:ext cx="247684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b="1" dirty="0" smtClean="0">
                <a:ln w="60325">
                  <a:solidFill>
                    <a:schemeClr val="tx1"/>
                  </a:solidFill>
                </a:ln>
                <a:solidFill>
                  <a:srgbClr val="F55E94"/>
                </a:solidFill>
              </a:rPr>
              <a:t>!</a:t>
            </a:r>
            <a:endParaRPr lang="en-US" sz="28700" b="1" dirty="0">
              <a:ln w="60325">
                <a:solidFill>
                  <a:schemeClr val="tx1"/>
                </a:solidFill>
              </a:ln>
              <a:solidFill>
                <a:srgbClr val="F55E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083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Interjections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r>
              <a:rPr lang="en-US" dirty="0" smtClean="0"/>
              <a:t>As a rule of thumb, you will want to use interjections </a:t>
            </a:r>
            <a:r>
              <a:rPr lang="en-US" b="1" dirty="0" smtClean="0"/>
              <a:t>sparingly</a:t>
            </a:r>
            <a:r>
              <a:rPr lang="en-US" dirty="0" smtClean="0"/>
              <a:t>. If you overuse interjections in your writing, they will lose their effect. </a:t>
            </a:r>
          </a:p>
        </p:txBody>
      </p:sp>
    </p:spTree>
    <p:extLst>
      <p:ext uri="{BB962C8B-B14F-4D97-AF65-F5344CB8AC3E}">
        <p14:creationId xmlns:p14="http://schemas.microsoft.com/office/powerpoint/2010/main" val="596462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Interjections</a:t>
            </a:r>
            <a:endParaRPr lang="en-US" sz="66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000" dirty="0" smtClean="0"/>
              <a:t>Some show sound</a:t>
            </a:r>
            <a:endParaRPr lang="en-US" sz="30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Awww</a:t>
            </a:r>
            <a:r>
              <a:rPr lang="en-US" dirty="0" smtClean="0"/>
              <a:t>!</a:t>
            </a:r>
          </a:p>
          <a:p>
            <a:r>
              <a:rPr lang="en-US" dirty="0" smtClean="0"/>
              <a:t>Yippee!</a:t>
            </a:r>
          </a:p>
          <a:p>
            <a:r>
              <a:rPr lang="en-US" dirty="0" err="1" smtClean="0"/>
              <a:t>Hmmmm</a:t>
            </a:r>
            <a:endParaRPr lang="en-US" dirty="0"/>
          </a:p>
          <a:p>
            <a:r>
              <a:rPr lang="en-US" dirty="0" smtClean="0"/>
              <a:t>Ugh</a:t>
            </a:r>
          </a:p>
          <a:p>
            <a:r>
              <a:rPr lang="en-US" dirty="0" smtClean="0"/>
              <a:t>Hah</a:t>
            </a:r>
          </a:p>
          <a:p>
            <a:r>
              <a:rPr lang="en-US" dirty="0" smtClean="0"/>
              <a:t>Whoa</a:t>
            </a:r>
          </a:p>
          <a:p>
            <a:r>
              <a:rPr lang="en-US" dirty="0" smtClean="0"/>
              <a:t>Um</a:t>
            </a:r>
          </a:p>
          <a:p>
            <a:r>
              <a:rPr lang="en-US" dirty="0" err="1" smtClean="0"/>
              <a:t>Psst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Autofit/>
          </a:bodyPr>
          <a:lstStyle/>
          <a:p>
            <a:r>
              <a:rPr lang="en-US" sz="3000" dirty="0" smtClean="0"/>
              <a:t>Some show emotion</a:t>
            </a:r>
            <a:endParaRPr lang="en-US" sz="300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Hooray!</a:t>
            </a:r>
          </a:p>
          <a:p>
            <a:r>
              <a:rPr lang="en-US" dirty="0" smtClean="0"/>
              <a:t>Yay!</a:t>
            </a:r>
          </a:p>
          <a:p>
            <a:r>
              <a:rPr lang="en-US" dirty="0" smtClean="0"/>
              <a:t>Awesome!</a:t>
            </a:r>
          </a:p>
          <a:p>
            <a:r>
              <a:rPr lang="en-US" dirty="0" smtClean="0"/>
              <a:t>Yuck!</a:t>
            </a:r>
          </a:p>
          <a:p>
            <a:r>
              <a:rPr lang="en-US" dirty="0" smtClean="0"/>
              <a:t>Yikes!</a:t>
            </a:r>
          </a:p>
          <a:p>
            <a:r>
              <a:rPr lang="en-US" dirty="0" smtClean="0"/>
              <a:t>Holy moly!</a:t>
            </a:r>
          </a:p>
          <a:p>
            <a:r>
              <a:rPr lang="en-US" dirty="0" smtClean="0"/>
              <a:t>Hey!</a:t>
            </a:r>
          </a:p>
          <a:p>
            <a:r>
              <a:rPr lang="en-US" dirty="0" smtClean="0"/>
              <a:t>Oh no!</a:t>
            </a:r>
          </a:p>
          <a:p>
            <a:r>
              <a:rPr lang="en-US" dirty="0" smtClean="0"/>
              <a:t>Oh well!</a:t>
            </a:r>
          </a:p>
        </p:txBody>
      </p:sp>
    </p:spTree>
    <p:extLst>
      <p:ext uri="{BB962C8B-B14F-4D97-AF65-F5344CB8AC3E}">
        <p14:creationId xmlns:p14="http://schemas.microsoft.com/office/powerpoint/2010/main" val="2434905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Interjections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Interjections can found at the beginning of, or before, a sentence.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b="1" dirty="0" smtClean="0"/>
              <a:t>Wow</a:t>
            </a:r>
            <a:r>
              <a:rPr lang="en-US" dirty="0" smtClean="0"/>
              <a:t>! This candy is really sour.</a:t>
            </a:r>
          </a:p>
          <a:p>
            <a:pPr lvl="1"/>
            <a:r>
              <a:rPr lang="en-US" b="1" dirty="0" smtClean="0"/>
              <a:t>Well</a:t>
            </a:r>
            <a:r>
              <a:rPr lang="en-US" dirty="0" smtClean="0"/>
              <a:t>, I think I want the red shoes.</a:t>
            </a:r>
          </a:p>
          <a:p>
            <a:pPr lvl="1"/>
            <a:r>
              <a:rPr lang="en-US" b="1" dirty="0" smtClean="0"/>
              <a:t>Ouch</a:t>
            </a:r>
            <a:r>
              <a:rPr lang="en-US" dirty="0" smtClean="0"/>
              <a:t>! That hurt.</a:t>
            </a:r>
          </a:p>
          <a:p>
            <a:pPr lvl="1"/>
            <a:r>
              <a:rPr lang="en-US" b="1" dirty="0" smtClean="0"/>
              <a:t>Hmm</a:t>
            </a:r>
            <a:r>
              <a:rPr lang="en-US" dirty="0" smtClean="0"/>
              <a:t>, I don’t really know.</a:t>
            </a:r>
          </a:p>
          <a:p>
            <a:pPr lvl="1"/>
            <a:r>
              <a:rPr lang="en-US" b="1" dirty="0"/>
              <a:t>Oh, snap</a:t>
            </a:r>
            <a:r>
              <a:rPr lang="en-US" dirty="0"/>
              <a:t>! I forgot my mom’s birthday</a:t>
            </a:r>
            <a:r>
              <a:rPr lang="en-US" dirty="0" smtClean="0"/>
              <a:t>.</a:t>
            </a:r>
          </a:p>
          <a:p>
            <a:pPr lvl="1"/>
            <a:r>
              <a:rPr lang="en-US" b="1" dirty="0" smtClean="0"/>
              <a:t>Oh</a:t>
            </a:r>
            <a:r>
              <a:rPr lang="en-US" dirty="0" smtClean="0"/>
              <a:t>, I never heard of that before.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268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Interjections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>
            <a:normAutofit/>
          </a:bodyPr>
          <a:lstStyle/>
          <a:p>
            <a:r>
              <a:rPr lang="en-US" dirty="0" smtClean="0"/>
              <a:t>Interjections can found at the end of a sentence.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sz="2700" dirty="0" smtClean="0"/>
              <a:t>You won the race, </a:t>
            </a:r>
            <a:r>
              <a:rPr lang="en-US" sz="2700" b="1" dirty="0" smtClean="0"/>
              <a:t>congratulations</a:t>
            </a:r>
            <a:r>
              <a:rPr lang="en-US" sz="2700" dirty="0" smtClean="0"/>
              <a:t>!</a:t>
            </a:r>
          </a:p>
          <a:p>
            <a:pPr lvl="1"/>
            <a:r>
              <a:rPr lang="en-US" sz="2700" dirty="0"/>
              <a:t>I just found the missing piece, </a:t>
            </a:r>
            <a:r>
              <a:rPr lang="en-US" sz="2700" b="1" dirty="0"/>
              <a:t>phew</a:t>
            </a:r>
            <a:r>
              <a:rPr lang="en-US" sz="2700" dirty="0" smtClean="0"/>
              <a:t>.</a:t>
            </a:r>
          </a:p>
          <a:p>
            <a:pPr lvl="1"/>
            <a:r>
              <a:rPr lang="en-US" sz="2700" dirty="0" smtClean="0"/>
              <a:t>I think I just broke this device, </a:t>
            </a:r>
            <a:r>
              <a:rPr lang="en-US" sz="2700" b="1" dirty="0" smtClean="0"/>
              <a:t>oops</a:t>
            </a:r>
            <a:r>
              <a:rPr lang="en-US" sz="2700" dirty="0" smtClean="0"/>
              <a:t>.</a:t>
            </a:r>
          </a:p>
          <a:p>
            <a:pPr lvl="1"/>
            <a:r>
              <a:rPr lang="en-US" sz="2700" dirty="0"/>
              <a:t>The baby is sleeping, </a:t>
            </a:r>
            <a:r>
              <a:rPr lang="en-US" sz="2700" b="1" dirty="0" err="1"/>
              <a:t>shh</a:t>
            </a:r>
            <a:r>
              <a:rPr lang="en-US" sz="2700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295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pothecary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35868</TotalTime>
  <Words>554</Words>
  <Application>Microsoft Macintosh PowerPoint</Application>
  <PresentationFormat>On-screen Show (4:3)</PresentationFormat>
  <Paragraphs>150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Interjections</vt:lpstr>
      <vt:lpstr>Interjections</vt:lpstr>
      <vt:lpstr>Interjections</vt:lpstr>
      <vt:lpstr>Interjections</vt:lpstr>
      <vt:lpstr>Interjections</vt:lpstr>
      <vt:lpstr>Interjections</vt:lpstr>
      <vt:lpstr>Interjections</vt:lpstr>
      <vt:lpstr>Interjections</vt:lpstr>
      <vt:lpstr>Interjections</vt:lpstr>
      <vt:lpstr>Interjections</vt:lpstr>
      <vt:lpstr>Interjections</vt:lpstr>
      <vt:lpstr>Interjections</vt:lpstr>
      <vt:lpstr>Write with Interjections</vt:lpstr>
      <vt:lpstr>Write with Interjections</vt:lpstr>
      <vt:lpstr>Write with Interjections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Parts of Speech</dc:title>
  <dc:creator>Christina Schneider</dc:creator>
  <cp:lastModifiedBy>Christina Schneider</cp:lastModifiedBy>
  <cp:revision>116</cp:revision>
  <dcterms:created xsi:type="dcterms:W3CDTF">2015-01-28T04:16:00Z</dcterms:created>
  <dcterms:modified xsi:type="dcterms:W3CDTF">2020-02-02T23:02:01Z</dcterms:modified>
</cp:coreProperties>
</file>

<file path=docProps/thumbnail.jpeg>
</file>